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59" r:id="rId8"/>
    <p:sldId id="269" r:id="rId9"/>
    <p:sldId id="268" r:id="rId10"/>
    <p:sldId id="266" r:id="rId11"/>
    <p:sldId id="273" r:id="rId12"/>
    <p:sldId id="267" r:id="rId13"/>
    <p:sldId id="270" r:id="rId14"/>
    <p:sldId id="260" r:id="rId15"/>
    <p:sldId id="271" r:id="rId16"/>
    <p:sldId id="272" r:id="rId17"/>
    <p:sldId id="261" r:id="rId18"/>
    <p:sldId id="274" r:id="rId19"/>
    <p:sldId id="275" r:id="rId20"/>
    <p:sldId id="26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FC4F-5FB8-4E34-A76F-8210B8434F73}" type="datetimeFigureOut">
              <a:rPr lang="en-US" smtClean="0"/>
              <a:t>7/3/2017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76FA-8D6A-4B67-968C-86A9117BE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405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FC4F-5FB8-4E34-A76F-8210B8434F73}" type="datetimeFigureOut">
              <a:rPr lang="en-US" smtClean="0"/>
              <a:t>7/3/2017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76FA-8D6A-4B67-968C-86A9117BE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01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FC4F-5FB8-4E34-A76F-8210B8434F73}" type="datetimeFigureOut">
              <a:rPr lang="en-US" smtClean="0"/>
              <a:t>7/3/2017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76FA-8D6A-4B67-968C-86A9117BE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849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FC4F-5FB8-4E34-A76F-8210B8434F73}" type="datetimeFigureOut">
              <a:rPr lang="en-US" smtClean="0"/>
              <a:t>7/3/2017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76FA-8D6A-4B67-968C-86A9117BE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50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FC4F-5FB8-4E34-A76F-8210B8434F73}" type="datetimeFigureOut">
              <a:rPr lang="en-US" smtClean="0"/>
              <a:t>7/3/2017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76FA-8D6A-4B67-968C-86A9117BE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69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FC4F-5FB8-4E34-A76F-8210B8434F73}" type="datetimeFigureOut">
              <a:rPr lang="en-US" smtClean="0"/>
              <a:t>7/3/2017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76FA-8D6A-4B67-968C-86A9117BE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08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FC4F-5FB8-4E34-A76F-8210B8434F73}" type="datetimeFigureOut">
              <a:rPr lang="en-US" smtClean="0"/>
              <a:t>7/3/2017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76FA-8D6A-4B67-968C-86A9117BE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988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FC4F-5FB8-4E34-A76F-8210B8434F73}" type="datetimeFigureOut">
              <a:rPr lang="en-US" smtClean="0"/>
              <a:t>7/3/2017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76FA-8D6A-4B67-968C-86A9117BE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72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FC4F-5FB8-4E34-A76F-8210B8434F73}" type="datetimeFigureOut">
              <a:rPr lang="en-US" smtClean="0"/>
              <a:t>7/3/2017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76FA-8D6A-4B67-968C-86A9117BE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34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FC4F-5FB8-4E34-A76F-8210B8434F73}" type="datetimeFigureOut">
              <a:rPr lang="en-US" smtClean="0"/>
              <a:t>7/3/2017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76FA-8D6A-4B67-968C-86A9117BE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5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FC4F-5FB8-4E34-A76F-8210B8434F73}" type="datetimeFigureOut">
              <a:rPr lang="en-US" smtClean="0"/>
              <a:t>7/3/2017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76FA-8D6A-4B67-968C-86A9117BE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9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8FC4F-5FB8-4E34-A76F-8210B8434F73}" type="datetimeFigureOut">
              <a:rPr lang="en-US" smtClean="0"/>
              <a:t>7/3/2017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C76FA-8D6A-4B67-968C-86A9117BE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90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pcv9QT0KpA" TargetMode="External"/><Relationship Id="rId2" Type="http://schemas.openxmlformats.org/officeDocument/2006/relationships/hyperlink" Target="https://www.youtube.com/watch?v=03YmtX-lFkQ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teach.ubc.ca/Bio-industry/Inex/" TargetMode="External"/><Relationship Id="rId7" Type="http://schemas.openxmlformats.org/officeDocument/2006/relationships/image" Target="../media/image33.jpeg"/><Relationship Id="rId2" Type="http://schemas.openxmlformats.org/officeDocument/2006/relationships/hyperlink" Target="http://www.soaphistory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mrita.olabs.edu.in/?sub=73&amp;brch=3&amp;sim=120&amp;cnt=1" TargetMode="External"/><Relationship Id="rId5" Type="http://schemas.openxmlformats.org/officeDocument/2006/relationships/hyperlink" Target="https://water.usgs.gov/edu/hardness.html" TargetMode="External"/><Relationship Id="rId4" Type="http://schemas.openxmlformats.org/officeDocument/2006/relationships/hyperlink" Target="https://science360.gov/obj/tkn-video/81074969-11e0-4a2e-b674-8fc8886fd9c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science360.gov/obj/tkn-video/81074969-11e0-4a2e-b674-8fc8886fd9c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 smtClean="0"/>
              <a:t>Micelles to the Rescue: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How Soap Transports Debris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701482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 smtClean="0"/>
              <a:t>Ryan Kiddey</a:t>
            </a:r>
          </a:p>
          <a:p>
            <a:r>
              <a:rPr lang="en-US" dirty="0" smtClean="0"/>
              <a:t>Research Experience for Teachers (RET)</a:t>
            </a:r>
            <a:endParaRPr lang="en-US" dirty="0"/>
          </a:p>
          <a:p>
            <a:r>
              <a:rPr lang="en-US" dirty="0" smtClean="0"/>
              <a:t>The University of Akron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60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3749"/>
            <a:ext cx="10515600" cy="1325563"/>
          </a:xfrm>
        </p:spPr>
        <p:txBody>
          <a:bodyPr/>
          <a:lstStyle/>
          <a:p>
            <a:r>
              <a:rPr lang="en-US" dirty="0" smtClean="0"/>
              <a:t>Micelles form when using Soap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9312"/>
            <a:ext cx="10515600" cy="5078436"/>
          </a:xfrm>
        </p:spPr>
        <p:txBody>
          <a:bodyPr>
            <a:normAutofit/>
          </a:bodyPr>
          <a:lstStyle/>
          <a:p>
            <a:r>
              <a:rPr lang="en-US" dirty="0" smtClean="0"/>
              <a:t>Why can’t water just clean everything?  Why use soap?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Surface tension </a:t>
            </a:r>
            <a:r>
              <a:rPr lang="en-US" dirty="0" smtClean="0"/>
              <a:t>keeps water from easily spreading across a surface</a:t>
            </a:r>
          </a:p>
          <a:p>
            <a:pPr lvl="1"/>
            <a:r>
              <a:rPr lang="en-US" dirty="0" smtClean="0"/>
              <a:t>Surface tension must be weakened in order to get water to spread across an oily surface.  Water is not attracted to oil because oil is a nonpolar substance</a:t>
            </a:r>
          </a:p>
          <a:p>
            <a:r>
              <a:rPr lang="en-US" dirty="0" smtClean="0"/>
              <a:t>Soap can weaken surface tension because soap is a </a:t>
            </a:r>
            <a:r>
              <a:rPr lang="en-US" dirty="0" smtClean="0">
                <a:solidFill>
                  <a:srgbClr val="FF0000"/>
                </a:solidFill>
              </a:rPr>
              <a:t>surfactant</a:t>
            </a:r>
          </a:p>
          <a:p>
            <a:pPr lvl="1"/>
            <a:r>
              <a:rPr lang="en-US" dirty="0" smtClean="0"/>
              <a:t>Surfactant: </a:t>
            </a:r>
            <a:r>
              <a:rPr lang="en-US" dirty="0" err="1" smtClean="0"/>
              <a:t>SURface</a:t>
            </a:r>
            <a:r>
              <a:rPr lang="en-US" dirty="0" smtClean="0"/>
              <a:t> </a:t>
            </a:r>
            <a:r>
              <a:rPr lang="en-US" dirty="0" err="1" smtClean="0"/>
              <a:t>ACTive</a:t>
            </a:r>
            <a:r>
              <a:rPr lang="en-US" dirty="0" smtClean="0"/>
              <a:t> agents (they reduce surface tension of water)</a:t>
            </a:r>
          </a:p>
          <a:p>
            <a:r>
              <a:rPr lang="en-US" dirty="0" smtClean="0"/>
              <a:t>Surfactants inhibit the intermolecular attractions between water molecules, and this IMF attraction is what causes strong surface tension in water.</a:t>
            </a:r>
          </a:p>
          <a:p>
            <a:r>
              <a:rPr lang="en-US" dirty="0" smtClean="0"/>
              <a:t>The soap allows the water to flow more smoothly which allow micelles spread across an oily surface to collect grime to be washed away.</a:t>
            </a:r>
          </a:p>
        </p:txBody>
      </p:sp>
    </p:spTree>
    <p:extLst>
      <p:ext uri="{BB962C8B-B14F-4D97-AF65-F5344CB8AC3E}">
        <p14:creationId xmlns:p14="http://schemas.microsoft.com/office/powerpoint/2010/main" val="421414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Soap Breaks </a:t>
            </a:r>
            <a:r>
              <a:rPr lang="en-US" dirty="0"/>
              <a:t>S</a:t>
            </a:r>
            <a:r>
              <a:rPr lang="en-US" dirty="0" smtClean="0"/>
              <a:t>urface </a:t>
            </a:r>
            <a:r>
              <a:rPr lang="en-US" dirty="0"/>
              <a:t>T</a:t>
            </a:r>
            <a:r>
              <a:rPr lang="en-US" dirty="0" smtClean="0"/>
              <a:t>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Soap Breaking Surface Tension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3"/>
              </a:rPr>
              <a:t>Marangoni Effect </a:t>
            </a:r>
            <a:r>
              <a:rPr lang="en-US" dirty="0" smtClean="0"/>
              <a:t>– Soap Powered Boat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06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Micelles to the rescue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4551"/>
            <a:ext cx="10515600" cy="4351338"/>
          </a:xfrm>
        </p:spPr>
        <p:txBody>
          <a:bodyPr/>
          <a:lstStyle/>
          <a:p>
            <a:r>
              <a:rPr lang="en-US" dirty="0" smtClean="0"/>
              <a:t>The micelles carry the oily dirt particles away from the skin (or surface).</a:t>
            </a:r>
          </a:p>
          <a:p>
            <a:r>
              <a:rPr lang="en-US" dirty="0" smtClean="0"/>
              <a:t>The water molecules hold the micelles in solution and carry them down the drain!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 descr="07_24Figure_I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7" r="9512" b="6363"/>
          <a:stretch>
            <a:fillRect/>
          </a:stretch>
        </p:blipFill>
        <p:spPr bwMode="auto">
          <a:xfrm>
            <a:off x="838200" y="3252652"/>
            <a:ext cx="3668115" cy="325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drai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897064" y="3570220"/>
            <a:ext cx="4850093" cy="272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5264331" y="47605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5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51" y="459458"/>
            <a:ext cx="3784209" cy="1325563"/>
          </a:xfrm>
        </p:spPr>
        <p:txBody>
          <a:bodyPr/>
          <a:lstStyle/>
          <a:p>
            <a:r>
              <a:rPr lang="en-US" dirty="0" smtClean="0"/>
              <a:t>Describe what is happening:</a:t>
            </a:r>
            <a:endParaRPr lang="en-US" dirty="0"/>
          </a:p>
        </p:txBody>
      </p:sp>
      <p:pic>
        <p:nvPicPr>
          <p:cNvPr id="2050" name="Picture 2" descr="http://amrita.olabs.edu.in/userfiles/1/image/img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19" y="135902"/>
            <a:ext cx="7851958" cy="672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76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Hardness Affects Micelles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07613"/>
            <a:ext cx="10515600" cy="4351338"/>
          </a:xfrm>
        </p:spPr>
        <p:txBody>
          <a:bodyPr/>
          <a:lstStyle/>
          <a:p>
            <a:r>
              <a:rPr lang="en-US" dirty="0" smtClean="0"/>
              <a:t>What is water hardness?</a:t>
            </a:r>
          </a:p>
          <a:p>
            <a:pPr lvl="1"/>
            <a:r>
              <a:rPr lang="en-US" dirty="0" smtClean="0"/>
              <a:t>Water that has a lot of dissolved ions in it is considered hard water.</a:t>
            </a:r>
          </a:p>
          <a:p>
            <a:pPr lvl="1"/>
            <a:r>
              <a:rPr lang="en-US" dirty="0" smtClean="0"/>
              <a:t>A common dissolved ionic compound in water is Calcium Carbonate (CaCO</a:t>
            </a:r>
            <a:r>
              <a:rPr lang="en-US" sz="1000" dirty="0" smtClean="0"/>
              <a:t>3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0-60 mg/L CaCO</a:t>
            </a:r>
            <a:r>
              <a:rPr lang="en-US" sz="1000" dirty="0" smtClean="0"/>
              <a:t>3</a:t>
            </a:r>
            <a:r>
              <a:rPr lang="en-US" dirty="0" smtClean="0"/>
              <a:t>  (Soft Water)</a:t>
            </a:r>
          </a:p>
          <a:p>
            <a:pPr lvl="2"/>
            <a:r>
              <a:rPr lang="en-US" dirty="0" smtClean="0"/>
              <a:t>61-120 mg/L CaCO</a:t>
            </a:r>
            <a:r>
              <a:rPr lang="en-US" sz="800" dirty="0" smtClean="0"/>
              <a:t>3 </a:t>
            </a:r>
            <a:r>
              <a:rPr lang="en-US" dirty="0" smtClean="0"/>
              <a:t> (Moderately Hard)</a:t>
            </a:r>
          </a:p>
          <a:p>
            <a:pPr lvl="2"/>
            <a:r>
              <a:rPr lang="en-US" dirty="0" smtClean="0"/>
              <a:t>121-180 mg/L CaCO</a:t>
            </a:r>
            <a:r>
              <a:rPr lang="en-US" sz="800" dirty="0" smtClean="0"/>
              <a:t>3 </a:t>
            </a:r>
            <a:r>
              <a:rPr lang="en-US" dirty="0" smtClean="0"/>
              <a:t> (Hard Water)</a:t>
            </a:r>
          </a:p>
          <a:p>
            <a:r>
              <a:rPr lang="en-US" dirty="0" smtClean="0"/>
              <a:t>How does hard water affect soap?</a:t>
            </a:r>
          </a:p>
          <a:p>
            <a:pPr lvl="1"/>
            <a:r>
              <a:rPr lang="en-US" dirty="0"/>
              <a:t>The hydrophilic (polar) end of an individual soap molecule is negatively charged.   So what do you think happens when </a:t>
            </a:r>
            <a:r>
              <a:rPr lang="en-US" dirty="0" smtClean="0"/>
              <a:t>using soap in </a:t>
            </a:r>
            <a:r>
              <a:rPr lang="en-US" dirty="0"/>
              <a:t>hard water?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2911" y="5054101"/>
            <a:ext cx="3686175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9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Hardness </a:t>
            </a:r>
            <a:r>
              <a:rPr lang="en-US" dirty="0"/>
              <a:t>A</a:t>
            </a:r>
            <a:r>
              <a:rPr lang="en-US" dirty="0" smtClean="0"/>
              <a:t>ffects </a:t>
            </a:r>
            <a:r>
              <a:rPr lang="en-US" dirty="0"/>
              <a:t>M</a:t>
            </a:r>
            <a:r>
              <a:rPr lang="en-US" dirty="0" smtClean="0"/>
              <a:t>icelle </a:t>
            </a:r>
            <a:r>
              <a:rPr lang="en-US" dirty="0"/>
              <a:t>F</a:t>
            </a:r>
            <a:r>
              <a:rPr lang="en-US" dirty="0" smtClean="0"/>
              <a:t>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775" y="1539204"/>
            <a:ext cx="8152752" cy="4884664"/>
          </a:xfrm>
        </p:spPr>
        <p:txBody>
          <a:bodyPr/>
          <a:lstStyle/>
          <a:p>
            <a:r>
              <a:rPr lang="en-US" dirty="0" smtClean="0"/>
              <a:t>(IN WATER)     CaCO</a:t>
            </a:r>
            <a:r>
              <a:rPr lang="en-US" sz="1000" dirty="0" smtClean="0"/>
              <a:t>3</a:t>
            </a:r>
            <a:r>
              <a:rPr lang="en-US" dirty="0" smtClean="0"/>
              <a:t> (s)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C00000"/>
                </a:solidFill>
              </a:rPr>
              <a:t>Ca</a:t>
            </a:r>
            <a:r>
              <a:rPr lang="en-US" baseline="30000" dirty="0">
                <a:solidFill>
                  <a:srgbClr val="C00000"/>
                </a:solidFill>
              </a:rPr>
              <a:t>2</a:t>
            </a:r>
            <a:r>
              <a:rPr lang="en-US" baseline="30000" dirty="0" smtClean="0">
                <a:solidFill>
                  <a:srgbClr val="C00000"/>
                </a:solidFill>
              </a:rPr>
              <a:t>+</a:t>
            </a:r>
            <a:r>
              <a:rPr lang="en-US" dirty="0" smtClean="0">
                <a:solidFill>
                  <a:srgbClr val="C00000"/>
                </a:solidFill>
              </a:rPr>
              <a:t> (</a:t>
            </a:r>
            <a:r>
              <a:rPr lang="en-US" dirty="0" err="1" smtClean="0">
                <a:solidFill>
                  <a:srgbClr val="C00000"/>
                </a:solidFill>
              </a:rPr>
              <a:t>aq</a:t>
            </a:r>
            <a:r>
              <a:rPr lang="en-US" dirty="0" smtClean="0">
                <a:solidFill>
                  <a:srgbClr val="C00000"/>
                </a:solidFill>
              </a:rPr>
              <a:t>)  </a:t>
            </a:r>
            <a:r>
              <a:rPr lang="en-US" dirty="0" smtClean="0"/>
              <a:t>+  CO</a:t>
            </a:r>
            <a:r>
              <a:rPr lang="en-US" sz="1000" dirty="0" smtClean="0"/>
              <a:t>3</a:t>
            </a:r>
            <a:r>
              <a:rPr lang="en-US" baseline="30000" dirty="0" smtClean="0"/>
              <a:t>2⁻</a:t>
            </a:r>
            <a:r>
              <a:rPr lang="en-US" dirty="0" smtClean="0"/>
              <a:t> (</a:t>
            </a:r>
            <a:r>
              <a:rPr lang="en-US" dirty="0" err="1" smtClean="0"/>
              <a:t>aq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Micelles will not form because the soap molecule will no long be amphoteric, it will become non-polar</a:t>
            </a:r>
          </a:p>
          <a:p>
            <a:r>
              <a:rPr lang="en-US" dirty="0" smtClean="0"/>
              <a:t>“Soap Scum” will form and the soap will not clean properly.</a:t>
            </a:r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 smtClean="0"/>
          </a:p>
        </p:txBody>
      </p:sp>
      <p:pic>
        <p:nvPicPr>
          <p:cNvPr id="1028" name="Picture 4" descr="Image result for Calcium 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511" y="2158964"/>
            <a:ext cx="2629828" cy="217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633" y="2767452"/>
            <a:ext cx="3695700" cy="96202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5662647" y="3075176"/>
            <a:ext cx="850548" cy="742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877776" y="3056709"/>
            <a:ext cx="631583" cy="369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2203" y="2518496"/>
            <a:ext cx="1889563" cy="21954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9039559" y="2505051"/>
            <a:ext cx="2452052" cy="28260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8991476" y="2505051"/>
            <a:ext cx="2279980" cy="23224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78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Soap Scum:</a:t>
            </a:r>
            <a:br>
              <a:rPr lang="en-US" dirty="0" smtClean="0"/>
            </a:br>
            <a:r>
              <a:rPr lang="en-US" dirty="0" smtClean="0"/>
              <a:t>Calcium Ions attached to Soap Molecules</a:t>
            </a:r>
            <a:endParaRPr lang="en-US" dirty="0"/>
          </a:p>
        </p:txBody>
      </p:sp>
      <p:pic>
        <p:nvPicPr>
          <p:cNvPr id="2052" name="Picture 4" descr="Image result for soap scum in wat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985" y="1690687"/>
            <a:ext cx="6869815" cy="501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hard water so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90" y="1690687"/>
            <a:ext cx="3324901" cy="498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9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 Applications for Polymer Micelles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463937" cy="4351338"/>
          </a:xfrm>
        </p:spPr>
        <p:txBody>
          <a:bodyPr/>
          <a:lstStyle/>
          <a:p>
            <a:r>
              <a:rPr lang="en-US" dirty="0" smtClean="0"/>
              <a:t>A chemical delivery system for medication – polymers used to create a “</a:t>
            </a:r>
            <a:r>
              <a:rPr lang="en-US" dirty="0" err="1" smtClean="0"/>
              <a:t>nanocapsule</a:t>
            </a:r>
            <a:r>
              <a:rPr lang="en-US" dirty="0" smtClean="0"/>
              <a:t>” (University of Akron)</a:t>
            </a:r>
          </a:p>
          <a:p>
            <a:endParaRPr lang="en-US" dirty="0"/>
          </a:p>
          <a:p>
            <a:r>
              <a:rPr lang="en-US" dirty="0" smtClean="0"/>
              <a:t>Creating multi-layered micelles with polymers (University of Akron)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137" y="1364252"/>
            <a:ext cx="3810000" cy="3286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588" y="4650377"/>
            <a:ext cx="4267200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37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726" y="1175658"/>
            <a:ext cx="5460274" cy="54602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 Applications for Polymer Micelles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26086" cy="4351338"/>
          </a:xfrm>
        </p:spPr>
        <p:txBody>
          <a:bodyPr/>
          <a:lstStyle/>
          <a:p>
            <a:r>
              <a:rPr lang="en-US" dirty="0" smtClean="0"/>
              <a:t>Many lotions and beauty products contain chemicals that enhance the effect of micelles.</a:t>
            </a:r>
          </a:p>
          <a:p>
            <a:r>
              <a:rPr lang="en-US" dirty="0" smtClean="0"/>
              <a:t>Lubrizol Corporation makes chemical additives that are placed into lotions which enhance the effectiveness of micelles.</a:t>
            </a:r>
          </a:p>
          <a:p>
            <a:r>
              <a:rPr lang="en-US" dirty="0" smtClean="0"/>
              <a:t>Detergent companies have been researching better methods of using micelles for over 100 years.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355" y="4854303"/>
            <a:ext cx="1781629" cy="17816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139" y="4854303"/>
            <a:ext cx="1852748" cy="185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8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you describe what is happening in the images below using proper chemistry terms?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288" y="1825625"/>
            <a:ext cx="4835424" cy="4351338"/>
          </a:xfrm>
        </p:spPr>
      </p:pic>
    </p:spTree>
    <p:extLst>
      <p:ext uri="{BB962C8B-B14F-4D97-AF65-F5344CB8AC3E}">
        <p14:creationId xmlns:p14="http://schemas.microsoft.com/office/powerpoint/2010/main" val="23294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Soap Making - A Brief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" y="1825625"/>
            <a:ext cx="1140714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Soap may be the first chemical compound ever synthesized by man!</a:t>
            </a:r>
          </a:p>
          <a:p>
            <a:r>
              <a:rPr lang="en-US" dirty="0" smtClean="0"/>
              <a:t>2,800 B.C. – excavations reveal Babylonians were making soap by boiling animal fat with ashes.  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sed to clean wool and cotton used in textile making</a:t>
            </a:r>
          </a:p>
          <a:p>
            <a:pPr lvl="1"/>
            <a:r>
              <a:rPr lang="en-US" dirty="0" smtClean="0"/>
              <a:t>Used for medicinal purposes</a:t>
            </a:r>
          </a:p>
          <a:p>
            <a:r>
              <a:rPr lang="en-US" dirty="0" smtClean="0"/>
              <a:t>1550 B.C. – Egyptian writing reveals soap Egyptians made soap by mixing animal and vegetable oils with alkaline (base) salts</a:t>
            </a:r>
          </a:p>
          <a:p>
            <a:pPr lvl="1"/>
            <a:r>
              <a:rPr lang="en-US" altLang="en-US" dirty="0" smtClean="0"/>
              <a:t>Egyptians </a:t>
            </a:r>
            <a:r>
              <a:rPr lang="en-US" altLang="en-US" dirty="0"/>
              <a:t>medical scrolls recommend a soap </a:t>
            </a:r>
            <a:r>
              <a:rPr lang="en-US" altLang="en-US" dirty="0" smtClean="0"/>
              <a:t>for skin conditions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1139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http://www.soaphistory.net/</a:t>
            </a:r>
            <a:endParaRPr lang="en-US" dirty="0" smtClean="0"/>
          </a:p>
          <a:p>
            <a:r>
              <a:rPr lang="en-US" altLang="en-US" dirty="0">
                <a:hlinkClick r:id="rId3"/>
              </a:rPr>
              <a:t>http://www.bioteach.ubc.ca/Bio-industry/Inex/</a:t>
            </a:r>
            <a:endParaRPr lang="en-US" altLang="en-US" dirty="0"/>
          </a:p>
          <a:p>
            <a:r>
              <a:rPr lang="en-US" dirty="0" smtClean="0">
                <a:hlinkClick r:id="rId4"/>
              </a:rPr>
              <a:t>https://science360.gov/obj/tkn-video/81074969-11e0-4a2e-b674-8fc8886fd9c3</a:t>
            </a:r>
            <a:endParaRPr lang="en-US" dirty="0" smtClean="0"/>
          </a:p>
          <a:p>
            <a:r>
              <a:rPr lang="en-US" altLang="en-US" dirty="0"/>
              <a:t>Copyright © 2007 Pearson Benjamin Cummings.  All rights reserved.</a:t>
            </a:r>
          </a:p>
          <a:p>
            <a:r>
              <a:rPr lang="en-US" dirty="0" smtClean="0">
                <a:hlinkClick r:id="rId5"/>
              </a:rPr>
              <a:t>https://water.usgs.gov/edu/hardness.html</a:t>
            </a:r>
            <a:endParaRPr lang="en-US" dirty="0" smtClean="0"/>
          </a:p>
          <a:p>
            <a:r>
              <a:rPr lang="en-US" dirty="0" smtClean="0"/>
              <a:t>Chemistry, A Molecular Approach  </a:t>
            </a:r>
            <a:r>
              <a:rPr lang="en-US" dirty="0" err="1" smtClean="0"/>
              <a:t>Tro</a:t>
            </a:r>
            <a:r>
              <a:rPr lang="en-US" dirty="0" smtClean="0"/>
              <a:t> 2014  Pearson</a:t>
            </a:r>
          </a:p>
          <a:p>
            <a:r>
              <a:rPr lang="en-US" dirty="0">
                <a:hlinkClick r:id="rId6"/>
              </a:rPr>
              <a:t>http://amrita.olabs.edu.in/?sub=73&amp;brch=3&amp;sim=120&amp;cnt=1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07_24Figure_IL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7" r="9512" b="6363"/>
          <a:stretch>
            <a:fillRect/>
          </a:stretch>
        </p:blipFill>
        <p:spPr bwMode="auto">
          <a:xfrm>
            <a:off x="11073845" y="3753065"/>
            <a:ext cx="559910" cy="49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36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7700" y="4545874"/>
            <a:ext cx="3474300" cy="2088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Chemistry of Soap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2228"/>
            <a:ext cx="10515600" cy="50161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                FAT			    LYE (Base)			      SOAP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r>
              <a:rPr lang="en-US" dirty="0" smtClean="0"/>
              <a:t>         (CRISCO)			</a:t>
            </a:r>
            <a:r>
              <a:rPr lang="en-US" dirty="0"/>
              <a:t> </a:t>
            </a:r>
            <a:r>
              <a:rPr lang="en-US" dirty="0" smtClean="0"/>
              <a:t>         (</a:t>
            </a:r>
            <a:r>
              <a:rPr lang="en-US" dirty="0" err="1" smtClean="0"/>
              <a:t>NaOH</a:t>
            </a:r>
            <a:r>
              <a:rPr lang="en-US" dirty="0" smtClean="0"/>
              <a:t>)</a:t>
            </a:r>
          </a:p>
        </p:txBody>
      </p:sp>
      <p:pic>
        <p:nvPicPr>
          <p:cNvPr id="4" name="Picture 3" descr="woodash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098" y="2023313"/>
            <a:ext cx="2193925" cy="208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la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731" y="2056406"/>
            <a:ext cx="205740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ut11-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573" y="2078286"/>
            <a:ext cx="1905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ross 6"/>
          <p:cNvSpPr/>
          <p:nvPr/>
        </p:nvSpPr>
        <p:spPr>
          <a:xfrm>
            <a:off x="4323805" y="2921793"/>
            <a:ext cx="887957" cy="879498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7729578" y="3051769"/>
            <a:ext cx="1196222" cy="7495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6731" y="4711592"/>
            <a:ext cx="2168435" cy="1922371"/>
          </a:xfrm>
          <a:prstGeom prst="rect">
            <a:avLst/>
          </a:prstGeom>
        </p:spPr>
      </p:pic>
      <p:sp>
        <p:nvSpPr>
          <p:cNvPr id="11" name="Cross 10"/>
          <p:cNvSpPr/>
          <p:nvPr/>
        </p:nvSpPr>
        <p:spPr>
          <a:xfrm>
            <a:off x="4361225" y="5032396"/>
            <a:ext cx="887957" cy="879498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6925" y="5233788"/>
            <a:ext cx="590550" cy="1400175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7521478" y="5121991"/>
            <a:ext cx="1196222" cy="7495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118" y="2542199"/>
            <a:ext cx="7191076" cy="27258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Chemistry of Soap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>
                <a:solidFill>
                  <a:schemeClr val="folHlink"/>
                </a:solidFill>
              </a:rPr>
              <a:t>Saponification</a:t>
            </a:r>
            <a:r>
              <a:rPr lang="en-US" altLang="en-US" dirty="0"/>
              <a:t> is commonly used to refer to the reaction of a metallic alkali (base) with a fat or oil to form soap. </a:t>
            </a:r>
            <a:endParaRPr lang="en-US" altLang="en-US" dirty="0" smtClean="0"/>
          </a:p>
          <a:p>
            <a:endParaRPr lang="en-US" altLang="en-US" dirty="0"/>
          </a:p>
          <a:p>
            <a:endParaRPr lang="en-US" altLang="en-US" dirty="0" smtClean="0"/>
          </a:p>
          <a:p>
            <a:endParaRPr lang="en-US" altLang="en-US" dirty="0"/>
          </a:p>
          <a:p>
            <a:endParaRPr lang="en-US" altLang="en-US" dirty="0" smtClean="0"/>
          </a:p>
          <a:p>
            <a:endParaRPr lang="en-US" altLang="en-US" dirty="0"/>
          </a:p>
          <a:p>
            <a:r>
              <a:rPr lang="en-US" altLang="en-US" dirty="0" smtClean="0"/>
              <a:t>The soap incorporates the glycerol and forms an </a:t>
            </a:r>
            <a:r>
              <a:rPr lang="en-US" dirty="0" smtClean="0">
                <a:solidFill>
                  <a:srgbClr val="FF0000"/>
                </a:solidFill>
              </a:rPr>
              <a:t>Amphiphilic</a:t>
            </a:r>
            <a:r>
              <a:rPr lang="en-US" altLang="en-US" dirty="0" smtClean="0"/>
              <a:t> molecule</a:t>
            </a:r>
          </a:p>
          <a:p>
            <a:pPr lvl="1"/>
            <a:r>
              <a:rPr lang="en-US" altLang="en-US" dirty="0" smtClean="0"/>
              <a:t>Amphoteric means, one half is hydrophilic and the other is hydrophobic </a:t>
            </a:r>
            <a:endParaRPr lang="en-US" alt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63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Chemistry of Soap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Amphiphilic Soap Molecule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Phospholip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14" y="2273346"/>
            <a:ext cx="3971925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o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753" y="3182983"/>
            <a:ext cx="67818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61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FBMen_Micel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38534" y="3713911"/>
            <a:ext cx="3735262" cy="357962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micel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534" y="189661"/>
            <a:ext cx="3695700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809" y="294344"/>
            <a:ext cx="10515600" cy="1325563"/>
          </a:xfrm>
        </p:spPr>
        <p:txBody>
          <a:bodyPr/>
          <a:lstStyle/>
          <a:p>
            <a:r>
              <a:rPr lang="en-US" dirty="0" smtClean="0"/>
              <a:t>Chemistry of Soap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809" y="1538242"/>
            <a:ext cx="7300334" cy="43513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/>
              <a:t>S</a:t>
            </a:r>
            <a:r>
              <a:rPr lang="en-US" altLang="en-US" dirty="0" smtClean="0"/>
              <a:t>oap </a:t>
            </a:r>
            <a:r>
              <a:rPr lang="en-US" altLang="en-US" dirty="0"/>
              <a:t>molecules act like a diplomat, improving the relationship between water and oil.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 How? </a:t>
            </a:r>
            <a:endParaRPr lang="en-US" altLang="en-US" dirty="0" smtClean="0"/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When </a:t>
            </a:r>
            <a:r>
              <a:rPr lang="en-US" altLang="en-US" dirty="0"/>
              <a:t>soap is added to the water, the </a:t>
            </a:r>
            <a:r>
              <a:rPr lang="en-US" altLang="en-US" dirty="0">
                <a:solidFill>
                  <a:srgbClr val="FF3300"/>
                </a:solidFill>
              </a:rPr>
              <a:t>hydrophilic </a:t>
            </a:r>
            <a:r>
              <a:rPr lang="en-US" altLang="en-US" dirty="0">
                <a:solidFill>
                  <a:schemeClr val="folHlink"/>
                </a:solidFill>
              </a:rPr>
              <a:t>(polar)</a:t>
            </a:r>
            <a:r>
              <a:rPr lang="en-US" altLang="en-US" dirty="0"/>
              <a:t> heads of its molecules stay </a:t>
            </a:r>
            <a:r>
              <a:rPr lang="en-US" altLang="en-US" dirty="0" smtClean="0"/>
              <a:t>in </a:t>
            </a:r>
            <a:r>
              <a:rPr lang="en-US" altLang="en-US" dirty="0"/>
              <a:t>the water (</a:t>
            </a:r>
            <a:r>
              <a:rPr lang="en-US" altLang="en-US" dirty="0" smtClean="0"/>
              <a:t>they are attracted to water), 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T</a:t>
            </a:r>
            <a:r>
              <a:rPr lang="en-US" altLang="en-US" dirty="0" smtClean="0"/>
              <a:t>he </a:t>
            </a:r>
            <a:r>
              <a:rPr lang="en-US" altLang="en-US" dirty="0"/>
              <a:t>long </a:t>
            </a:r>
            <a:r>
              <a:rPr lang="en-US" altLang="en-US" dirty="0">
                <a:solidFill>
                  <a:srgbClr val="FF3300"/>
                </a:solidFill>
              </a:rPr>
              <a:t>hydrophobic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chemeClr val="folHlink"/>
                </a:solidFill>
              </a:rPr>
              <a:t>(nonpolar)</a:t>
            </a:r>
            <a:r>
              <a:rPr lang="en-US" altLang="en-US" dirty="0"/>
              <a:t> chains join the oil particles and remain inwards (escaping from the water). </a:t>
            </a:r>
            <a:endParaRPr lang="en-US" altLang="en-US" dirty="0" smtClean="0"/>
          </a:p>
          <a:p>
            <a:pPr>
              <a:lnSpc>
                <a:spcPct val="80000"/>
              </a:lnSpc>
            </a:pPr>
            <a:r>
              <a:rPr lang="en-US" altLang="en-US" dirty="0" smtClean="0"/>
              <a:t>This behavior forms a </a:t>
            </a:r>
            <a:r>
              <a:rPr lang="en-US" altLang="en-US" u="sng" dirty="0" smtClean="0">
                <a:solidFill>
                  <a:srgbClr val="FF0000"/>
                </a:solidFill>
              </a:rPr>
              <a:t>micelle</a:t>
            </a:r>
            <a:r>
              <a:rPr lang="en-US" altLang="en-US" dirty="0" smtClean="0"/>
              <a:t>.</a:t>
            </a:r>
            <a:endParaRPr lang="en-US" alt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245" y="4400687"/>
            <a:ext cx="2290897" cy="217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69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982" y="67139"/>
            <a:ext cx="10515600" cy="1325563"/>
          </a:xfrm>
        </p:spPr>
        <p:txBody>
          <a:bodyPr/>
          <a:lstStyle/>
          <a:p>
            <a:r>
              <a:rPr lang="en-US" dirty="0" smtClean="0"/>
              <a:t>Micelles Formation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2702"/>
            <a:ext cx="8305130" cy="52970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How Soap Works – Video</a:t>
            </a:r>
            <a:endParaRPr lang="en-US" dirty="0"/>
          </a:p>
          <a:p>
            <a:r>
              <a:rPr lang="en-US" dirty="0" smtClean="0"/>
              <a:t>When enough soap is added to water the soap molecules (sodium stearate) aggregate into micelles.</a:t>
            </a:r>
          </a:p>
          <a:p>
            <a:r>
              <a:rPr lang="en-US" dirty="0" smtClean="0"/>
              <a:t>Micelles are colloid particles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Colloid</a:t>
            </a:r>
            <a:r>
              <a:rPr lang="en-US" dirty="0" smtClean="0"/>
              <a:t> particles stay suspended in solution due to collisions with other molecules in the solution</a:t>
            </a:r>
          </a:p>
          <a:p>
            <a:r>
              <a:rPr lang="en-US" dirty="0" smtClean="0"/>
              <a:t>The specific colloid formed is called an 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mulsion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Emulsion: when the dispersing solute (micelles) is in liquid form within a liquid solvent (water)</a:t>
            </a:r>
          </a:p>
          <a:p>
            <a:r>
              <a:rPr lang="en-US" dirty="0"/>
              <a:t>When viewed under a microscope, colloids are very jittery due to </a:t>
            </a:r>
            <a:r>
              <a:rPr lang="en-US" dirty="0">
                <a:solidFill>
                  <a:srgbClr val="FF0000"/>
                </a:solidFill>
              </a:rPr>
              <a:t>Brownian Motion</a:t>
            </a:r>
            <a:r>
              <a:rPr lang="en-US" dirty="0"/>
              <a:t>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7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330" y="-19975"/>
            <a:ext cx="3048670" cy="4265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3119" y="981893"/>
            <a:ext cx="1097280" cy="1042416"/>
          </a:xfrm>
          <a:prstGeom prst="rect">
            <a:avLst/>
          </a:prstGeom>
        </p:spPr>
      </p:pic>
      <p:pic>
        <p:nvPicPr>
          <p:cNvPr id="1026" name="Picture 2" descr="Image result for brownian motion micel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090" y="4355828"/>
            <a:ext cx="3143678" cy="233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44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Micelle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944815" cy="4351338"/>
          </a:xfrm>
        </p:spPr>
        <p:txBody>
          <a:bodyPr/>
          <a:lstStyle/>
          <a:p>
            <a:r>
              <a:rPr lang="en-US" dirty="0" smtClean="0"/>
              <a:t>The “colloidal particles” are micelles which form immediately when the soap dissolves in water.</a:t>
            </a:r>
          </a:p>
          <a:p>
            <a:r>
              <a:rPr lang="en-US" dirty="0" smtClean="0"/>
              <a:t>This forms a ‘haze’</a:t>
            </a:r>
          </a:p>
          <a:p>
            <a:r>
              <a:rPr lang="en-US" dirty="0" smtClean="0"/>
              <a:t>Individual micelles are too small to be seen by the naked eye.</a:t>
            </a:r>
          </a:p>
          <a:p>
            <a:r>
              <a:rPr lang="en-US" dirty="0" smtClean="0"/>
              <a:t>50-100 nm in size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4230" y="365126"/>
            <a:ext cx="4089812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46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7258"/>
          </a:xfrm>
        </p:spPr>
        <p:txBody>
          <a:bodyPr/>
          <a:lstStyle/>
          <a:p>
            <a:r>
              <a:rPr lang="en-US" dirty="0" smtClean="0"/>
              <a:t>Micelle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2384"/>
            <a:ext cx="10515600" cy="4351338"/>
          </a:xfrm>
        </p:spPr>
        <p:txBody>
          <a:bodyPr/>
          <a:lstStyle/>
          <a:p>
            <a:r>
              <a:rPr lang="en-US" dirty="0" smtClean="0"/>
              <a:t>You can tell if a substance is a colloid if the substance refracts light when shined into a colloidal solution.  This refraction is called the </a:t>
            </a:r>
            <a:r>
              <a:rPr lang="en-US" dirty="0" smtClean="0">
                <a:solidFill>
                  <a:srgbClr val="FF0000"/>
                </a:solidFill>
              </a:rPr>
              <a:t>Tyndall Effect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175" y="3186113"/>
            <a:ext cx="4238625" cy="2990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2538193"/>
            <a:ext cx="6276975" cy="409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1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2023</TotalTime>
  <Words>870</Words>
  <Application>Microsoft Office PowerPoint</Application>
  <PresentationFormat>Widescreen</PresentationFormat>
  <Paragraphs>109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Office Theme</vt:lpstr>
      <vt:lpstr>Micelles to the Rescue:  How Soap Transports Debris</vt:lpstr>
      <vt:lpstr>History of Soap Making - A Brief Overview</vt:lpstr>
      <vt:lpstr>The Chemistry of Soap</vt:lpstr>
      <vt:lpstr>The Chemistry of Soap</vt:lpstr>
      <vt:lpstr>Chemistry of Soap</vt:lpstr>
      <vt:lpstr>Chemistry of Soap</vt:lpstr>
      <vt:lpstr>Micelles Formation </vt:lpstr>
      <vt:lpstr>Micelle Formation</vt:lpstr>
      <vt:lpstr>Micelle Formation</vt:lpstr>
      <vt:lpstr>Micelles form when using Soap</vt:lpstr>
      <vt:lpstr>Soap Breaks Surface Tension</vt:lpstr>
      <vt:lpstr>Micelles to the rescue</vt:lpstr>
      <vt:lpstr>Describe what is happening:</vt:lpstr>
      <vt:lpstr>Water Hardness Affects Micelles Formation</vt:lpstr>
      <vt:lpstr>Water Hardness Affects Micelle Formation</vt:lpstr>
      <vt:lpstr>Soap Scum: Calcium Ions attached to Soap Molecules</vt:lpstr>
      <vt:lpstr>Industrial Applications for Polymer Micelles </vt:lpstr>
      <vt:lpstr>Industrial Applications for Polymer Micelles </vt:lpstr>
      <vt:lpstr>Can you describe what is happening in the images below using proper chemistry terms?</vt:lpstr>
      <vt:lpstr>Reference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Kiddey, Ryan</dc:creator>
  <cp:lastModifiedBy>Kiddey, Ryan</cp:lastModifiedBy>
  <cp:revision>54</cp:revision>
  <dcterms:created xsi:type="dcterms:W3CDTF">2017-06-27T19:00:57Z</dcterms:created>
  <dcterms:modified xsi:type="dcterms:W3CDTF">2017-07-03T19:43:10Z</dcterms:modified>
</cp:coreProperties>
</file>