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handoutMasterIdLst>
    <p:handoutMasterId r:id="rId17"/>
  </p:handoutMasterIdLst>
  <p:sldIdLst>
    <p:sldId id="256" r:id="rId2"/>
    <p:sldId id="264" r:id="rId3"/>
    <p:sldId id="265" r:id="rId4"/>
    <p:sldId id="257" r:id="rId5"/>
    <p:sldId id="262" r:id="rId6"/>
    <p:sldId id="266" r:id="rId7"/>
    <p:sldId id="267" r:id="rId8"/>
    <p:sldId id="259" r:id="rId9"/>
    <p:sldId id="261" r:id="rId10"/>
    <p:sldId id="268" r:id="rId11"/>
    <p:sldId id="258" r:id="rId12"/>
    <p:sldId id="269" r:id="rId13"/>
    <p:sldId id="260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B9B72B64-EAD5-4975-9ACA-128C98E9F8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4DCF74-D5EB-449D-8061-F8591E276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9F4B9-C42C-4749-991F-4C7074ECA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7E7F7-D0C4-4EC8-A743-E0A51032B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E7D1A8-246D-445B-8753-5F40350A29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FBA6-93AE-485B-A1CF-99D9CA5FE2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1EF164D-C649-4432-94DE-AB21DA1D23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5B454-2AC8-48FA-A48B-1824F677E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19FB5-5330-4E5F-B01D-115A3D874F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A76B0-88C0-40C6-BDF5-5F92842C2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81DF-D232-46F5-850B-10EB9B57C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71150-3D1F-49DE-B29B-FF20DD7D47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15E085-DDD4-434A-B5EF-66BB99FE6C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83F6131-A6BC-4FCE-9411-5690ACEE29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457200" y="0"/>
            <a:ext cx="8686800" cy="1295400"/>
            <a:chOff x="176" y="96"/>
            <a:chExt cx="5472" cy="1008"/>
          </a:xfrm>
        </p:grpSpPr>
        <p:sp>
          <p:nvSpPr>
            <p:cNvPr id="11" name="Line 21"/>
            <p:cNvSpPr>
              <a:spLocks noChangeShapeType="1"/>
            </p:cNvSpPr>
            <p:nvPr userDrawn="1"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22"/>
            <p:cNvSpPr>
              <a:spLocks noChangeArrowheads="1"/>
            </p:cNvSpPr>
            <p:nvPr userDrawn="1"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 userDrawn="1"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6" name="Rectangle 24"/>
            <p:cNvSpPr>
              <a:spLocks noChangeArrowheads="1"/>
            </p:cNvSpPr>
            <p:nvPr userDrawn="1"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 userDrawn="1"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848600" cy="1752600"/>
          </a:xfrm>
        </p:spPr>
        <p:txBody>
          <a:bodyPr/>
          <a:lstStyle/>
          <a:p>
            <a:r>
              <a:rPr lang="en-US"/>
              <a:t>Biological (Organic) 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Protein Categories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Build Cell Structure</a:t>
            </a:r>
          </a:p>
          <a:p>
            <a:r>
              <a:rPr lang="en-US" u="sng" dirty="0"/>
              <a:t>Transport molecules between cells</a:t>
            </a:r>
          </a:p>
          <a:p>
            <a:r>
              <a:rPr lang="en-US" u="sng" dirty="0"/>
              <a:t>Relay messages – hormones</a:t>
            </a:r>
          </a:p>
          <a:p>
            <a:r>
              <a:rPr lang="en-US" u="sng" dirty="0"/>
              <a:t>Speed up reactions – </a:t>
            </a:r>
            <a:r>
              <a:rPr lang="en-US" u="sng" dirty="0" smtClean="0"/>
              <a:t>enzymes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620713"/>
          </a:xfrm>
        </p:spPr>
        <p:txBody>
          <a:bodyPr>
            <a:normAutofit fontScale="90000"/>
          </a:bodyPr>
          <a:lstStyle/>
          <a:p>
            <a:r>
              <a:rPr lang="en-US" sz="4000" u="sng" dirty="0"/>
              <a:t>Lipids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9144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u="sng" dirty="0"/>
              <a:t>Organic substances which are insoluble in water</a:t>
            </a:r>
          </a:p>
          <a:p>
            <a:r>
              <a:rPr lang="en-US" sz="2800" u="sng" dirty="0"/>
              <a:t>Soluble in certain organic solvents such as ether or acetone</a:t>
            </a:r>
          </a:p>
          <a:p>
            <a:r>
              <a:rPr lang="en-US" sz="2800" u="sng" dirty="0"/>
              <a:t>Include fats, phospholipids and steroids</a:t>
            </a:r>
          </a:p>
          <a:p>
            <a:r>
              <a:rPr lang="en-US" sz="2800" u="sng" dirty="0"/>
              <a:t>Store energy for cells and can store more energy, gram for gram, than </a:t>
            </a:r>
            <a:r>
              <a:rPr lang="en-US" sz="2800" u="sng" dirty="0" err="1"/>
              <a:t>carbs</a:t>
            </a:r>
            <a:endParaRPr lang="en-US" sz="2800" u="sng" dirty="0"/>
          </a:p>
          <a:p>
            <a:r>
              <a:rPr lang="en-US" sz="2800" u="sng" dirty="0"/>
              <a:t>Building blocks for fats are fatty acids and glycerol</a:t>
            </a:r>
            <a:r>
              <a:rPr lang="en-US" sz="2800" u="sng" dirty="0" smtClean="0"/>
              <a:t>.</a:t>
            </a:r>
            <a:endParaRPr lang="en-US" sz="2800" u="sng" dirty="0"/>
          </a:p>
        </p:txBody>
      </p:sp>
      <p:pic>
        <p:nvPicPr>
          <p:cNvPr id="4101" name="Picture 5" descr="http://3219a2.medialib.glogster.com/media/c1/c1da6a30d2bf1c76ff78dac44e1c3a3d77e06774468096fe1afe0dd3e35e8103/lipids-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</p:spPr>
      </p:pic>
      <p:pic>
        <p:nvPicPr>
          <p:cNvPr id="4103" name="Picture 7" descr="http://img.docstoccdn.com/thumb/orig/126140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Lipids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Lipids are highly useful storage molecules, can be broken down to release more energy than a sugar molecule</a:t>
            </a:r>
            <a:endParaRPr lang="en-US" u="sng" dirty="0"/>
          </a:p>
        </p:txBody>
      </p:sp>
      <p:pic>
        <p:nvPicPr>
          <p:cNvPr id="43013" name="Picture 5" descr="http://dofb.com/wp-content/uploads/2008/04/fat-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69220"/>
            <a:ext cx="3352800" cy="4088780"/>
          </a:xfrm>
          <a:prstGeom prst="rect">
            <a:avLst/>
          </a:prstGeom>
          <a:noFill/>
        </p:spPr>
      </p:pic>
      <p:pic>
        <p:nvPicPr>
          <p:cNvPr id="43015" name="Picture 7" descr="http://www.withlovefay.com/wp-content/uploads/2010/12/fats-look-li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428" y="2438400"/>
            <a:ext cx="3277571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Nucleic Acids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447800"/>
            <a:ext cx="7772400" cy="4953000"/>
          </a:xfrm>
        </p:spPr>
        <p:txBody>
          <a:bodyPr/>
          <a:lstStyle/>
          <a:p>
            <a:r>
              <a:rPr lang="en-US" u="sng" dirty="0"/>
              <a:t>Contain carbon, hydrogen, oxygen, nitrogen and phosphorus.</a:t>
            </a:r>
          </a:p>
          <a:p>
            <a:r>
              <a:rPr lang="en-US" u="sng" dirty="0"/>
              <a:t>Building blocks are nucleotides</a:t>
            </a:r>
          </a:p>
          <a:p>
            <a:r>
              <a:rPr lang="en-US" u="sng" dirty="0"/>
              <a:t>2 types of nucleic acids:</a:t>
            </a:r>
          </a:p>
          <a:p>
            <a:pPr lvl="1"/>
            <a:r>
              <a:rPr lang="en-US" u="sng" dirty="0"/>
              <a:t>RNA: contain ribose</a:t>
            </a:r>
          </a:p>
          <a:p>
            <a:pPr lvl="1"/>
            <a:r>
              <a:rPr lang="en-US" u="sng" dirty="0"/>
              <a:t>DNA: </a:t>
            </a:r>
            <a:r>
              <a:rPr lang="en-US" u="sng" dirty="0" err="1"/>
              <a:t>Deoxyribose</a:t>
            </a:r>
            <a:endParaRPr lang="en-US" u="sng" dirty="0"/>
          </a:p>
          <a:p>
            <a:r>
              <a:rPr lang="en-US" u="sng" dirty="0"/>
              <a:t>Store and transfer genetic information</a:t>
            </a:r>
          </a:p>
          <a:p>
            <a:r>
              <a:rPr lang="en-US" u="sng" dirty="0"/>
              <a:t>Control cellular activities</a:t>
            </a:r>
          </a:p>
        </p:txBody>
      </p:sp>
      <p:pic>
        <p:nvPicPr>
          <p:cNvPr id="29705" name="Picture 9" descr="http://t0.gstatic.com/images?q=tbn:ANd9GcR5vjagYT-suAuCXhpH_KTrLsPb3IP8Pw4vOgojFfQHk6kXg6lR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286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Nucleic Acids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Provide instruction for making proteins which direct the structure and activity of the cell</a:t>
            </a:r>
          </a:p>
          <a:p>
            <a:pPr lvl="1"/>
            <a:r>
              <a:rPr lang="en-US" u="sng" dirty="0"/>
              <a:t>Ex. RNA, DNA, NAD</a:t>
            </a:r>
          </a:p>
          <a:p>
            <a:pPr lvl="1"/>
            <a:r>
              <a:rPr lang="en-US" u="sng" dirty="0"/>
              <a:t>DNA is the most important of these molecules because it makes the organism what it is</a:t>
            </a:r>
          </a:p>
        </p:txBody>
      </p:sp>
      <p:pic>
        <p:nvPicPr>
          <p:cNvPr id="44037" name="Picture 5" descr="https://encrypted-tbn1.gstatic.com/images?q=tbn:ANd9GcQgvAnw96JtVNT5fEkzEvJrjcKxPKYl9u-HIyynjdCWyFFk-E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67200"/>
            <a:ext cx="2019300" cy="1524001"/>
          </a:xfrm>
          <a:prstGeom prst="rect">
            <a:avLst/>
          </a:prstGeom>
          <a:noFill/>
        </p:spPr>
      </p:pic>
      <p:pic>
        <p:nvPicPr>
          <p:cNvPr id="44039" name="Picture 7" descr="http://greysanatomycast.info/wp-content/uploads/2014/08/nucleic-acids-f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581400"/>
            <a:ext cx="3810000" cy="25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0" u="sng" dirty="0"/>
              <a:t>4 Classes of Biological molecules</a:t>
            </a:r>
          </a:p>
        </p:txBody>
      </p:sp>
      <p:graphicFrame>
        <p:nvGraphicFramePr>
          <p:cNvPr id="34896" name="Group 80"/>
          <p:cNvGraphicFramePr>
            <a:graphicFrameLocks noGrp="1"/>
          </p:cNvGraphicFramePr>
          <p:nvPr>
            <p:ph type="tbl" idx="1"/>
          </p:nvPr>
        </p:nvGraphicFramePr>
        <p:xfrm>
          <a:off x="914400" y="1600200"/>
          <a:ext cx="7848600" cy="4343401"/>
        </p:xfrm>
        <a:graphic>
          <a:graphicData uri="http://schemas.openxmlformats.org/drawingml/2006/table">
            <a:tbl>
              <a:tblPr/>
              <a:tblGrid>
                <a:gridCol w="2273300"/>
                <a:gridCol w="5575300"/>
              </a:tblGrid>
              <a:tr h="865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Biological molecule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Repeating subunit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Proteins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Amino acids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Carbohydrates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Simple sugars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Nucleic Acid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Nucleotides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Lipids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single repeating unit exists.  Primarily hydrocarbons, which are chains of carbon molecules linked to hydrogens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 dirty="0"/>
              <a:t>Major Components of a Cell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Carbohydrates</a:t>
            </a:r>
          </a:p>
          <a:p>
            <a:r>
              <a:rPr lang="en-US" u="sng" dirty="0"/>
              <a:t>Proteins</a:t>
            </a:r>
          </a:p>
          <a:p>
            <a:r>
              <a:rPr lang="en-US" u="sng" dirty="0"/>
              <a:t>Lipids</a:t>
            </a:r>
          </a:p>
          <a:p>
            <a:r>
              <a:rPr lang="en-US" u="sng" dirty="0"/>
              <a:t>Nucleic Acids</a:t>
            </a:r>
          </a:p>
        </p:txBody>
      </p:sp>
      <p:pic>
        <p:nvPicPr>
          <p:cNvPr id="37895" name="Picture 7" descr="http://igalleriez.com/wp-content/uploads/2014/05/bunnies-nature-anim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3657600"/>
            <a:ext cx="5689600" cy="3200400"/>
          </a:xfrm>
          <a:prstGeom prst="rect">
            <a:avLst/>
          </a:prstGeom>
          <a:noFill/>
        </p:spPr>
      </p:pic>
      <p:pic>
        <p:nvPicPr>
          <p:cNvPr id="37897" name="Picture 9" descr="http://www.asianscientist.com/wp-content/uploads/2012/01/hwang-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00200"/>
            <a:ext cx="2874597" cy="2038351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 rot="5400000" flipH="1" flipV="1">
            <a:off x="5715000" y="3581400"/>
            <a:ext cx="915194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901" name="Picture 13" descr="http://vegnews.com/web/uploads/asset/4228/file/carrots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3714750" cy="2295526"/>
          </a:xfrm>
          <a:prstGeom prst="rect">
            <a:avLst/>
          </a:prstGeom>
          <a:noFill/>
        </p:spPr>
      </p:pic>
      <p:cxnSp>
        <p:nvCxnSpPr>
          <p:cNvPr id="15" name="Elbow Connector 14"/>
          <p:cNvCxnSpPr/>
          <p:nvPr/>
        </p:nvCxnSpPr>
        <p:spPr>
          <a:xfrm flipV="1">
            <a:off x="3657600" y="4876800"/>
            <a:ext cx="1600200" cy="114300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Molecules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Organic molecules: contain carbon</a:t>
            </a:r>
          </a:p>
          <a:p>
            <a:r>
              <a:rPr lang="en-US" u="sng" dirty="0"/>
              <a:t>Water is the most abundant molecule in cells</a:t>
            </a:r>
          </a:p>
          <a:p>
            <a:r>
              <a:rPr lang="en-US" u="sng" dirty="0"/>
              <a:t>Minerals are considered trace elements and are not needed in large amounts to sustain life</a:t>
            </a:r>
          </a:p>
        </p:txBody>
      </p:sp>
      <p:pic>
        <p:nvPicPr>
          <p:cNvPr id="38917" name="Picture 5" descr="http://upload.wikimedia.org/wikipedia/commons/thumb/1/10/PNA_en.svg/203px-PNA_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248" y="2971800"/>
            <a:ext cx="3263152" cy="3825767"/>
          </a:xfrm>
          <a:prstGeom prst="rect">
            <a:avLst/>
          </a:prstGeom>
          <a:noFill/>
        </p:spPr>
      </p:pic>
      <p:pic>
        <p:nvPicPr>
          <p:cNvPr id="38919" name="Picture 7" descr="http://areyouthemovement.com/wp-content/uploads/2014/01/linear_carb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322319"/>
            <a:ext cx="4419600" cy="3535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7543800" cy="631825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tx1"/>
                </a:solidFill>
              </a:rPr>
              <a:t>Carbohydrates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9812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Provide energy to cells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Consist of atoms of carbon, hydrogen and oxygen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Usually twice as many hydrogen as oxygen atoms</a:t>
            </a:r>
          </a:p>
          <a:p>
            <a:pPr lvl="2">
              <a:lnSpc>
                <a:spcPct val="90000"/>
              </a:lnSpc>
            </a:pPr>
            <a:r>
              <a:rPr lang="en-US" u="sng" dirty="0"/>
              <a:t>C</a:t>
            </a:r>
            <a:r>
              <a:rPr lang="en-US" u="sng" baseline="-25000" dirty="0"/>
              <a:t>6</a:t>
            </a:r>
            <a:r>
              <a:rPr lang="en-US" u="sng" dirty="0"/>
              <a:t>H</a:t>
            </a:r>
            <a:r>
              <a:rPr lang="en-US" u="sng" baseline="-25000" dirty="0"/>
              <a:t>12</a:t>
            </a:r>
            <a:r>
              <a:rPr lang="en-US" u="sng" dirty="0"/>
              <a:t>O</a:t>
            </a:r>
            <a:r>
              <a:rPr lang="en-US" u="sng" baseline="-25000" dirty="0"/>
              <a:t>6</a:t>
            </a:r>
            <a:r>
              <a:rPr lang="en-US" u="sng" dirty="0"/>
              <a:t> glucose</a:t>
            </a:r>
          </a:p>
          <a:p>
            <a:pPr lvl="2">
              <a:lnSpc>
                <a:spcPct val="90000"/>
              </a:lnSpc>
            </a:pPr>
            <a:r>
              <a:rPr lang="en-US" u="sng" dirty="0"/>
              <a:t>C</a:t>
            </a:r>
            <a:r>
              <a:rPr lang="en-US" u="sng" baseline="-25000" dirty="0"/>
              <a:t>12</a:t>
            </a:r>
            <a:r>
              <a:rPr lang="en-US" u="sng" dirty="0"/>
              <a:t>H</a:t>
            </a:r>
            <a:r>
              <a:rPr lang="en-US" u="sng" baseline="-25000" dirty="0"/>
              <a:t>22</a:t>
            </a:r>
            <a:r>
              <a:rPr lang="en-US" u="sng" dirty="0"/>
              <a:t>O</a:t>
            </a:r>
            <a:r>
              <a:rPr lang="en-US" u="sng" baseline="-25000" dirty="0"/>
              <a:t>11</a:t>
            </a:r>
            <a:r>
              <a:rPr lang="en-US" u="sng" dirty="0"/>
              <a:t> sucrose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Simple sugars: </a:t>
            </a:r>
            <a:r>
              <a:rPr lang="en-US" u="sng" dirty="0" err="1"/>
              <a:t>monosaccharides</a:t>
            </a:r>
            <a:endParaRPr lang="en-US" u="sng" dirty="0"/>
          </a:p>
          <a:p>
            <a:pPr>
              <a:lnSpc>
                <a:spcPct val="90000"/>
              </a:lnSpc>
            </a:pPr>
            <a:r>
              <a:rPr lang="en-US" u="sng" dirty="0"/>
              <a:t>Complex carbohydrates: disaccharides or polysaccharides</a:t>
            </a:r>
          </a:p>
        </p:txBody>
      </p:sp>
      <p:pic>
        <p:nvPicPr>
          <p:cNvPr id="6" name="Picture 5" descr="http://upload.wikimedia.org/wikipedia/commons/thumb/8/8d/D-glucose_color_coded.png/130px-D-glucose_color_cod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4495800"/>
            <a:ext cx="1238250" cy="2133601"/>
          </a:xfrm>
          <a:prstGeom prst="rect">
            <a:avLst/>
          </a:prstGeom>
          <a:noFill/>
        </p:spPr>
      </p:pic>
      <p:pic>
        <p:nvPicPr>
          <p:cNvPr id="3077" name="Picture 5" descr="http://www.medindia.net/patients/patientinfo/images/Obesity-and-Carbohydra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0498" y="0"/>
            <a:ext cx="2853502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Carbohydrates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Stimulate the immune system</a:t>
            </a:r>
          </a:p>
          <a:p>
            <a:r>
              <a:rPr lang="en-US" u="sng" dirty="0"/>
              <a:t>Play a role in binding viruses and bacterial pathogens</a:t>
            </a:r>
          </a:p>
          <a:p>
            <a:r>
              <a:rPr lang="en-US" u="sng" dirty="0"/>
              <a:t>Provide cell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Monosaccharide</a:t>
            </a:r>
            <a:endParaRPr lang="en-US" u="sng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Simple sugars</a:t>
            </a:r>
          </a:p>
          <a:p>
            <a:r>
              <a:rPr lang="en-US" u="sng" dirty="0"/>
              <a:t>Easily broken down for </a:t>
            </a:r>
            <a:r>
              <a:rPr lang="en-US" u="sng" dirty="0" smtClean="0"/>
              <a:t>energy</a:t>
            </a:r>
            <a:endParaRPr lang="en-US" u="sng" dirty="0"/>
          </a:p>
        </p:txBody>
      </p:sp>
      <p:pic>
        <p:nvPicPr>
          <p:cNvPr id="39945" name="Picture 9" descr="https://encrypted-tbn0.gstatic.com/images?q=tbn:ANd9GcSx_JmnWn9kBVPziJPrQ30JsEjK2SGdy-FP1IaAx3pPUFmZ9IoIcqhPour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2971800" cy="2225983"/>
          </a:xfrm>
          <a:prstGeom prst="rect">
            <a:avLst/>
          </a:prstGeom>
          <a:noFill/>
        </p:spPr>
      </p:pic>
      <p:pic>
        <p:nvPicPr>
          <p:cNvPr id="39947" name="Picture 11" descr="https://encrypted-tbn3.gstatic.com/images?q=tbn:ANd9GcR-lhQUY0gnbtSyf7X7i1tXa-Uin_-oi9DUu8Bd98FGLo04nlE-M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667000"/>
            <a:ext cx="2971800" cy="2177808"/>
          </a:xfrm>
          <a:prstGeom prst="rect">
            <a:avLst/>
          </a:prstGeom>
          <a:noFill/>
        </p:spPr>
      </p:pic>
      <p:pic>
        <p:nvPicPr>
          <p:cNvPr id="39949" name="Picture 13" descr="https://encrypted-tbn3.gstatic.com/images?q=tbn:ANd9GcTo6Ha2YxzXFB-6-Ci2SSusk9Kz3Pj4DxjWa7rVI5pxenccd9Il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53340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Polysaccharides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u="sng" dirty="0"/>
              <a:t>Complex sugars</a:t>
            </a:r>
          </a:p>
          <a:p>
            <a:pPr>
              <a:lnSpc>
                <a:spcPct val="80000"/>
              </a:lnSpc>
            </a:pPr>
            <a:r>
              <a:rPr lang="en-US" sz="2800" u="sng" dirty="0"/>
              <a:t>Examples: starch, glycogen, cellulose</a:t>
            </a:r>
          </a:p>
          <a:p>
            <a:pPr>
              <a:lnSpc>
                <a:spcPct val="80000"/>
              </a:lnSpc>
            </a:pPr>
            <a:r>
              <a:rPr lang="en-US" sz="2800" u="sng" dirty="0" smtClean="0"/>
              <a:t>Used </a:t>
            </a:r>
            <a:r>
              <a:rPr lang="en-US" sz="2800" u="sng" dirty="0"/>
              <a:t>for energy storage and to build cell structures</a:t>
            </a:r>
          </a:p>
          <a:p>
            <a:pPr>
              <a:lnSpc>
                <a:spcPct val="80000"/>
              </a:lnSpc>
            </a:pPr>
            <a:r>
              <a:rPr lang="en-US" sz="2800" u="sng" dirty="0"/>
              <a:t>Broken down through cellular respiration to create energy (ATP</a:t>
            </a:r>
            <a:r>
              <a:rPr lang="en-US" sz="2800" u="sng" dirty="0" smtClean="0"/>
              <a:t>)</a:t>
            </a:r>
            <a:endParaRPr lang="en-US" sz="2800" u="sng" dirty="0"/>
          </a:p>
        </p:txBody>
      </p:sp>
      <p:pic>
        <p:nvPicPr>
          <p:cNvPr id="40965" name="Picture 5" descr="https://illuminolist.files.wordpress.com/2013/04/mono-di-p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29000"/>
            <a:ext cx="6439377" cy="3429000"/>
          </a:xfrm>
          <a:prstGeom prst="rect">
            <a:avLst/>
          </a:prstGeom>
          <a:noFill/>
        </p:spPr>
      </p:pic>
      <p:pic>
        <p:nvPicPr>
          <p:cNvPr id="40967" name="Picture 7" descr="http://www.agrogums.com/blog/wp-content/uploads/2013/04/pet-f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3429000"/>
            <a:ext cx="25717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Proteins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600200"/>
            <a:ext cx="7848600" cy="4800600"/>
          </a:xfrm>
        </p:spPr>
        <p:txBody>
          <a:bodyPr/>
          <a:lstStyle/>
          <a:p>
            <a:r>
              <a:rPr lang="en-US" u="sng" dirty="0"/>
              <a:t>Serve as structural materials, energy sources or hormones</a:t>
            </a:r>
          </a:p>
          <a:p>
            <a:r>
              <a:rPr lang="en-US" u="sng" dirty="0"/>
              <a:t>Combined with carbohydrates and function on cell surface as receptors</a:t>
            </a:r>
          </a:p>
          <a:p>
            <a:r>
              <a:rPr lang="en-US" u="sng" dirty="0"/>
              <a:t>Contain Carbon, hydrogen, oxygen and nitrogen.  Sometimes they also contain sulfur atoms</a:t>
            </a:r>
          </a:p>
          <a:p>
            <a:r>
              <a:rPr lang="en-US" u="sng" dirty="0"/>
              <a:t>Building blocks are amino acids</a:t>
            </a:r>
          </a:p>
        </p:txBody>
      </p:sp>
      <p:pic>
        <p:nvPicPr>
          <p:cNvPr id="5125" name="Picture 5" descr="http://www.mohrresults.com/wp-content/uploads/image/Protein-Foo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2391" y="4267200"/>
            <a:ext cx="3574434" cy="242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Proteins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/>
              <a:t>Serve as Transport molecules such as hemoglobin carrying oxygen in </a:t>
            </a:r>
            <a:r>
              <a:rPr lang="en-US" u="sng" dirty="0" err="1"/>
              <a:t>rbc</a:t>
            </a:r>
            <a:r>
              <a:rPr lang="en-US" u="sng" dirty="0"/>
              <a:t>.</a:t>
            </a:r>
          </a:p>
          <a:p>
            <a:endParaRPr lang="en-US" u="sng" dirty="0"/>
          </a:p>
          <a:p>
            <a:r>
              <a:rPr lang="en-US" u="sng" dirty="0"/>
              <a:t>Stimulate nerve impulses</a:t>
            </a:r>
          </a:p>
          <a:p>
            <a:endParaRPr lang="en-US" u="sng" dirty="0"/>
          </a:p>
          <a:p>
            <a:r>
              <a:rPr lang="en-US" u="sng" dirty="0"/>
              <a:t>Provide immune protection</a:t>
            </a:r>
          </a:p>
        </p:txBody>
      </p:sp>
      <p:pic>
        <p:nvPicPr>
          <p:cNvPr id="30725" name="Picture 5" descr="http://img.breakingmuscle.com/sites/default/files/imagecache/full_width/images/bydate/mar_9_2012_-_956am/shutterstock_77302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05000"/>
            <a:ext cx="35814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641</TotalTime>
  <Words>396</Words>
  <Application>Microsoft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Biological (Organic) Molecules</vt:lpstr>
      <vt:lpstr>Major Components of a Cell</vt:lpstr>
      <vt:lpstr>Molecules</vt:lpstr>
      <vt:lpstr>Carbohydrates</vt:lpstr>
      <vt:lpstr>Carbohydrates</vt:lpstr>
      <vt:lpstr>Monosaccharide</vt:lpstr>
      <vt:lpstr>Polysaccharides</vt:lpstr>
      <vt:lpstr>Proteins</vt:lpstr>
      <vt:lpstr>Proteins</vt:lpstr>
      <vt:lpstr>Protein Categories</vt:lpstr>
      <vt:lpstr>Lipids</vt:lpstr>
      <vt:lpstr>Lipids</vt:lpstr>
      <vt:lpstr>Nucleic Acids</vt:lpstr>
      <vt:lpstr>Nucleic Acids</vt:lpstr>
      <vt:lpstr>4 Classes of Biological molecules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(organic) Molecules</dc:title>
  <dc:creator>Karen Jaeger</dc:creator>
  <cp:lastModifiedBy>kiddry</cp:lastModifiedBy>
  <cp:revision>54</cp:revision>
  <dcterms:created xsi:type="dcterms:W3CDTF">2005-10-02T15:56:48Z</dcterms:created>
  <dcterms:modified xsi:type="dcterms:W3CDTF">2014-08-19T20:00:01Z</dcterms:modified>
</cp:coreProperties>
</file>